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9" r:id="rId3"/>
    <p:sldId id="270" r:id="rId4"/>
    <p:sldId id="273" r:id="rId5"/>
    <p:sldId id="275" r:id="rId6"/>
    <p:sldId id="281" r:id="rId7"/>
    <p:sldId id="282" r:id="rId8"/>
    <p:sldId id="280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6" r:id="rId21"/>
    <p:sldId id="264" r:id="rId22"/>
    <p:sldId id="265" r:id="rId23"/>
    <p:sldId id="266" r:id="rId24"/>
    <p:sldId id="267" r:id="rId25"/>
    <p:sldId id="268" r:id="rId26"/>
    <p:sldId id="263" r:id="rId27"/>
    <p:sldId id="272" r:id="rId28"/>
    <p:sldId id="279" r:id="rId29"/>
    <p:sldId id="277" r:id="rId30"/>
  </p:sldIdLst>
  <p:sldSz cx="13006388" cy="97520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824" y="36459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697" y="62251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683A6B-0164-4994-8C13-9604B952A791}"/>
              </a:ext>
            </a:extLst>
          </p:cNvPr>
          <p:cNvSpPr/>
          <p:nvPr/>
        </p:nvSpPr>
        <p:spPr>
          <a:xfrm>
            <a:off x="5789462" y="2977491"/>
            <a:ext cx="65024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5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115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endParaRPr lang="ru-RU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604F41-1A3A-426C-BEC9-B64645CA6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900"/>
            <a:ext cx="13006386" cy="101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3E8330-AC8A-4AD9-BE3B-1632296E8F91}"/>
              </a:ext>
            </a:extLst>
          </p:cNvPr>
          <p:cNvSpPr/>
          <p:nvPr/>
        </p:nvSpPr>
        <p:spPr>
          <a:xfrm>
            <a:off x="404455" y="2773865"/>
            <a:ext cx="95860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лыжах проводится свободным стилем на дистанциях, проложенных преимущественно на местности со слабо- и среднепересеченным рельефом в закрытых от ветра местах 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команде «На старт!» участники (участник) занимают свои места перед линией старта. После выстрела стартера из пистолета или команды «Марш!» они начинают движение.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считается финишировавшим (финишное время фиксируется), когда нога тестируемого пересекает финишную линию носком ботинка.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929169-8863-46BE-B5B6-C6ACF2666F90}"/>
              </a:ext>
            </a:extLst>
          </p:cNvPr>
          <p:cNvSpPr/>
          <p:nvPr/>
        </p:nvSpPr>
        <p:spPr>
          <a:xfrm>
            <a:off x="1261036" y="952340"/>
            <a:ext cx="3406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лыжах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CAEA6-7C89-4D9C-A0CE-FC1D1D0DE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1" y="6122505"/>
            <a:ext cx="2409152" cy="24483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95F176-4955-4870-A601-57202DC24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43" y="815807"/>
            <a:ext cx="403528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2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454" y="270262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40061C-A555-4E39-8E3D-64B7394788E0}"/>
              </a:ext>
            </a:extLst>
          </p:cNvPr>
          <p:cNvSpPr/>
          <p:nvPr/>
        </p:nvSpPr>
        <p:spPr>
          <a:xfrm>
            <a:off x="471872" y="299678"/>
            <a:ext cx="634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из виса на высокой перекладине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982892-3FFE-4DE8-8324-BA4C2CAAEBEB}"/>
              </a:ext>
            </a:extLst>
          </p:cNvPr>
          <p:cNvSpPr/>
          <p:nvPr/>
        </p:nvSpPr>
        <p:spPr>
          <a:xfrm>
            <a:off x="809802" y="2609470"/>
            <a:ext cx="877151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выполняется в спортивных залах или на открытых площадках.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виса на прямых руках хватом сверху необходимо подтянуться так, чтобы подбородок оказался выше перекладины, опуститься в вис до полного выпрямления рук, зафиксировать это положение в течение 1 секунды.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выполняется на максимальное количество раз доступное участнику.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 количество правильно выполненных подтягиваний, фиксируемых счетом судьи вслух.</a:t>
            </a:r>
          </a:p>
          <a:p>
            <a:pPr algn="just"/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3BCB2-146F-4490-858F-96244EF9D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96" y="6114905"/>
            <a:ext cx="2204225" cy="22648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B55F2E-76B2-4022-BEE5-137B3E0B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41" y="270262"/>
            <a:ext cx="6467163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442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AF68F3-2F1C-49D8-8409-97BE4A19A43C}"/>
              </a:ext>
            </a:extLst>
          </p:cNvPr>
          <p:cNvSpPr/>
          <p:nvPr/>
        </p:nvSpPr>
        <p:spPr>
          <a:xfrm>
            <a:off x="826175" y="720478"/>
            <a:ext cx="6309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из виса лежа на низкой перекладине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C19B17-57CF-4C85-BAF0-5A12D11419BF}"/>
              </a:ext>
            </a:extLst>
          </p:cNvPr>
          <p:cNvSpPr/>
          <p:nvPr/>
        </p:nvSpPr>
        <p:spPr>
          <a:xfrm>
            <a:off x="230110" y="2673962"/>
            <a:ext cx="949035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на низкой перекладине выполняется из исходного положения: вис лежа лицом вверх хватом сверху, руки на ширине плеч, голова, туловище и ноги составляют прямую линию, стопы вместе, пятки могут упираться в опору высотой до 4 см.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исходного положения участник подтягивается до пересечения подбородком грифа перекладины, возвращается в исходное положение, зафиксировав его на 1 секунду. и продолжает выполнение испытания.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 количество правильно выполненных подтягиваний, фиксируемых счетом судьи вслух.</a:t>
            </a:r>
          </a:p>
          <a:p>
            <a:pPr algn="just"/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6324AB-8D7B-4806-A7E8-5DE93549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684" y="6574137"/>
            <a:ext cx="2331652" cy="23316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491AA7-1EAB-413E-8B62-CB9B380C8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45" y="738418"/>
            <a:ext cx="644926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7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87FE49-A178-42CF-A86D-3F20A25624AD}"/>
              </a:ext>
            </a:extLst>
          </p:cNvPr>
          <p:cNvSpPr/>
          <p:nvPr/>
        </p:nvSpPr>
        <p:spPr>
          <a:xfrm>
            <a:off x="643974" y="612758"/>
            <a:ext cx="650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вперед из положения стоя на гимнастической скамье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24C0E-C113-42F0-A23A-9CC897682A4A}"/>
              </a:ext>
            </a:extLst>
          </p:cNvPr>
          <p:cNvSpPr/>
          <p:nvPr/>
        </p:nvSpPr>
        <p:spPr>
          <a:xfrm>
            <a:off x="346484" y="2122673"/>
            <a:ext cx="90758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вперед из положения стоя с прямыми ногами на гимнастической скамье выполняется из исходного положения: стоя на гимнастической скамье, ноги выпрямлены в коленях, ступни ног расположены параллельно на ширине 10-15 см.</a:t>
            </a:r>
          </a:p>
          <a:p>
            <a:pPr algn="just"/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выполняет упражнение в спортивной форме, позволяющей судьям определить выпрямление ног в коленях (шорты, леггинсы).</a:t>
            </a:r>
          </a:p>
          <a:p>
            <a:pPr algn="just"/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испытания по команде судьи участник выполняет два предварительных наклона, скользя пальцами рук по линейке измерения. При третьем наклоне участник максимально сгибается и фиксирует результат в течение 2 секунд.</a:t>
            </a:r>
          </a:p>
          <a:p>
            <a:pPr algn="just"/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9598AB-7896-4E2B-AB90-7AFE3C89F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601" y="6561539"/>
            <a:ext cx="2401011" cy="23819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4687DC-3C4B-4387-B799-675CBBAF4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47" y="577285"/>
            <a:ext cx="675005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4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3606E4-2066-4587-82A1-621800EF2535}"/>
              </a:ext>
            </a:extLst>
          </p:cNvPr>
          <p:cNvSpPr/>
          <p:nvPr/>
        </p:nvSpPr>
        <p:spPr>
          <a:xfrm>
            <a:off x="903295" y="861036"/>
            <a:ext cx="5605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мяча весом 150, 500,700 грамм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59726C-D926-40E6-A47A-B5AB25064404}"/>
              </a:ext>
            </a:extLst>
          </p:cNvPr>
          <p:cNvSpPr/>
          <p:nvPr/>
        </p:nvSpPr>
        <p:spPr>
          <a:xfrm>
            <a:off x="430556" y="2653201"/>
            <a:ext cx="10927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II-IV ступеней комплекса выполняют метание мяча весом 150 грамм на стадионе или любой ровной площадке в сектор для метания копья или коридор шириной 10 метров. Длина сектора (коридора) устанавливается в зависимости от уровня подготовленности участников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A83A67-B529-403E-A15B-41E3A22C48D2}"/>
              </a:ext>
            </a:extLst>
          </p:cNvPr>
          <p:cNvSpPr/>
          <p:nvPr/>
        </p:nvSpPr>
        <p:spPr>
          <a:xfrm>
            <a:off x="361108" y="5929702"/>
            <a:ext cx="10351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в результате которых испытание не засчитывается: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-касание любой частью тела линий разметки (линия метания, боковые линии дорожки, ограничивающих зону разбега) или земли за зоной разбега;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-мяч не попал в сектор;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-попытка выполнена без команды судьи;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-просрочено время, выделенное на попытку.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B08145-A757-4F25-B51F-3D50AB7AA59A}"/>
              </a:ext>
            </a:extLst>
          </p:cNvPr>
          <p:cNvSpPr/>
          <p:nvPr/>
        </p:nvSpPr>
        <p:spPr>
          <a:xfrm>
            <a:off x="430556" y="4280695"/>
            <a:ext cx="11359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V-VII ступеней комплекса выполняют метание спортивного снаряда весом 500 и 700 грамм на стадионе или любой ровной площадке в сектор для метания копья или коридор шириной 10 метров. Длина сектора (коридора) устанавливается в зависимости от уровня физической подготовленности участников.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AF4DB9-E20B-4349-8028-8C9117090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95" y="799726"/>
            <a:ext cx="5599899" cy="1322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7F4E70-6EFD-45FC-AA3E-C83194104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35" y="7123005"/>
            <a:ext cx="2255971" cy="22741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77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8F64AB-D04B-4100-A1CC-8D36FB5730D7}"/>
              </a:ext>
            </a:extLst>
          </p:cNvPr>
          <p:cNvSpPr/>
          <p:nvPr/>
        </p:nvSpPr>
        <p:spPr>
          <a:xfrm>
            <a:off x="254954" y="845407"/>
            <a:ext cx="5853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Поднимание туловища из положения лежа на спине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8D59FE-9B90-4F8A-9A0C-0150197C07B9}"/>
              </a:ext>
            </a:extLst>
          </p:cNvPr>
          <p:cNvSpPr/>
          <p:nvPr/>
        </p:nvSpPr>
        <p:spPr>
          <a:xfrm>
            <a:off x="569613" y="2550041"/>
            <a:ext cx="872915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Поднимание туловища из положения лежа на спине выполняется из исходного положения: лежа на спине, на гимнастическом мате, руки за головой «в замок», лопатки касаются мата, ноги согнуты в коленях под прямым углом, ступни прижаты партнером к полу.</a:t>
            </a:r>
          </a:p>
          <a:p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выполняет максимальное количество </a:t>
            </a:r>
            <a:r>
              <a:rPr lang="ru-RU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подниманий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туловища за 1 минуту, касаясь локтями бедер (коленей), с последующим возвратом в исходное положение. Засчитывается количество правильно выполненных </a:t>
            </a:r>
            <a:r>
              <a:rPr lang="ru-RU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подниманий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туловища.</a:t>
            </a:r>
          </a:p>
          <a:p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99E07-3013-4794-A7CD-78383A9D1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72" y="6471314"/>
            <a:ext cx="2489037" cy="24890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74E945-2ED6-4029-9DED-2CC43C360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64" y="784099"/>
            <a:ext cx="585343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503" y="317735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28F5AA-1870-429B-ADCB-B6F7D12233E6}"/>
              </a:ext>
            </a:extLst>
          </p:cNvPr>
          <p:cNvSpPr/>
          <p:nvPr/>
        </p:nvSpPr>
        <p:spPr>
          <a:xfrm>
            <a:off x="766771" y="1081842"/>
            <a:ext cx="557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в длину с места толчком двумя ногами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B676C4-9742-4E48-8379-36E1FE0F2587}"/>
              </a:ext>
            </a:extLst>
          </p:cNvPr>
          <p:cNvSpPr/>
          <p:nvPr/>
        </p:nvSpPr>
        <p:spPr>
          <a:xfrm>
            <a:off x="451511" y="2942887"/>
            <a:ext cx="91298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в длину с места толчком двумя ногами выполняется в соответствующем секторе для прыжков. Место отталкивания должно обеспечивать хорошее сцепление с обувью. Участник принимает исходное положение: ноги на ширине плеч, ступни параллельно, носки ног перед линией отталкивания. Одновременным толчком двух ног выполняется прыжок вперед. Допускаются махи руками.</a:t>
            </a:r>
          </a:p>
          <a:p>
            <a:pPr algn="just"/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45F5E9-2FBA-485F-BFE2-1E03D1B26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27" y="6278673"/>
            <a:ext cx="2368150" cy="242638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503836-2A9E-4040-9482-541176405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71" y="1070380"/>
            <a:ext cx="58587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22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004637-420B-417D-B68A-F5BB756669F3}"/>
              </a:ext>
            </a:extLst>
          </p:cNvPr>
          <p:cNvSpPr/>
          <p:nvPr/>
        </p:nvSpPr>
        <p:spPr>
          <a:xfrm>
            <a:off x="224970" y="947440"/>
            <a:ext cx="6350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 и разгибание рук в упоре лежа на полу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63E6E1-D88F-4690-B5C7-F139A1010B65}"/>
              </a:ext>
            </a:extLst>
          </p:cNvPr>
          <p:cNvSpPr/>
          <p:nvPr/>
        </p:nvSpPr>
        <p:spPr>
          <a:xfrm>
            <a:off x="388233" y="2731671"/>
            <a:ext cx="866625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 и разгибание рук в упоре лежа выполняется из исходного положения: упор лежа на полу, руки на ширине плеч, кисти вперед, локти разведены не более чем на 45 градусов относительно туловища, плечи, туловище и ноги составляют прямую линию. Стопы упираются в пол без опоры.</a:t>
            </a: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 количество правильно выполненных циклов, состоящих из сгибаний и разгибаний рук, фиксируемых счетом судьи вслух или с использованием специальных приспособлений (электронных контактных платформ).</a:t>
            </a: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Сгибая руки, необходимо коснуться грудью пола или контактной платформы высотой 5 см, затем, разгибая руки, вернуться в исходное положение и, зафиксировав его на 1 секунду, продолжить выполнение испытания.</a:t>
            </a:r>
          </a:p>
          <a:p>
            <a:pPr algn="just"/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CC340-3D6C-4577-8DE9-C4783A634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50" y="6656979"/>
            <a:ext cx="2135947" cy="211926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1CDA4A-E17D-4A7E-A9C1-71D28D678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33" y="824822"/>
            <a:ext cx="611496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9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7E2144-A56E-4843-A848-510AB7BF1692}"/>
              </a:ext>
            </a:extLst>
          </p:cNvPr>
          <p:cNvSpPr/>
          <p:nvPr/>
        </p:nvSpPr>
        <p:spPr>
          <a:xfrm>
            <a:off x="726661" y="1230368"/>
            <a:ext cx="269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7C7755-B9DF-44F4-8A39-5CDA7BBED3B1}"/>
              </a:ext>
            </a:extLst>
          </p:cNvPr>
          <p:cNvSpPr/>
          <p:nvPr/>
        </p:nvSpPr>
        <p:spPr>
          <a:xfrm>
            <a:off x="209827" y="2513016"/>
            <a:ext cx="927210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проводится в бассейнах или специально оборудованных местах на водоемах. Допускается стартовать с тумбы, бортика или из воды (на усмотрение испытуемого).</a:t>
            </a:r>
          </a:p>
          <a:p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плавания – произвольный. Участник касается стенки бассейна или края (границы) специально оборудованного места для плавания какой-либо частью тела при завершении каждого отрезка дистанции и на финише.</a:t>
            </a:r>
          </a:p>
          <a:p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1DBDD-6F2C-4AD8-AA25-A608F66D8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25" y="6291295"/>
            <a:ext cx="2344230" cy="23076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543F9F-9648-4366-A7D3-32D3199D1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26" y="1230368"/>
            <a:ext cx="3686313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6A41F1-8E52-4202-8B7A-F147E2F6DC2B}"/>
              </a:ext>
            </a:extLst>
          </p:cNvPr>
          <p:cNvSpPr/>
          <p:nvPr/>
        </p:nvSpPr>
        <p:spPr>
          <a:xfrm>
            <a:off x="1081759" y="952342"/>
            <a:ext cx="2417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5464A-AE66-4A7A-994F-20A4676A3D17}"/>
              </a:ext>
            </a:extLst>
          </p:cNvPr>
          <p:cNvSpPr/>
          <p:nvPr/>
        </p:nvSpPr>
        <p:spPr>
          <a:xfrm>
            <a:off x="704831" y="2319280"/>
            <a:ext cx="10347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участниками на дистанции 10 метров по мишени №8. Участнику дается три пробных и пять зачетных выстрелов. Время выполнения испытания – 10 минут.</a:t>
            </a:r>
          </a:p>
          <a:p>
            <a:pPr algn="just"/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подготовку – 3 минуты.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8E9D50-767E-4547-8F0E-FE5E9DBE8D67}"/>
              </a:ext>
            </a:extLst>
          </p:cNvPr>
          <p:cNvSpPr/>
          <p:nvPr/>
        </p:nvSpPr>
        <p:spPr>
          <a:xfrm>
            <a:off x="704831" y="4516187"/>
            <a:ext cx="8876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обязан:</a:t>
            </a:r>
          </a:p>
          <a:p>
            <a:pPr algn="just"/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-выполнять все команды руководителя стрельбы (судьи);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-держать оружие. только стволом в направлении линии мишеней;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-стрелять только после команды «Огонь!» и до команды «Отбой!» или «Прекратить стрельбу!»;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-докладывать руководителю стрельбы о неисправности оружия;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-прекратить стрельбу при появлении в огневой зоне человека или животного;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 окончании стрельбы аккуратно положить оружие стволом в направлении линии мишеней;</a:t>
            </a:r>
          </a:p>
          <a:p>
            <a:pPr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-бережно относиться к оружию и прочему оборудованию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016845-EE77-4DAD-B583-AFA61AFF0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95" y="922498"/>
            <a:ext cx="3688400" cy="8291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6C46CD-1A90-4C78-AC5A-520B1EDB80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63" y="6778344"/>
            <a:ext cx="2236700" cy="2236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20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F47BCDB-E6B3-4CE0-B5C0-827714AF6606}"/>
              </a:ext>
            </a:extLst>
          </p:cNvPr>
          <p:cNvSpPr/>
          <p:nvPr/>
        </p:nvSpPr>
        <p:spPr>
          <a:xfrm>
            <a:off x="907463" y="1054259"/>
            <a:ext cx="5405011" cy="1007106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30A21E-2B36-48A3-9FBE-50604A69EE95}"/>
              </a:ext>
            </a:extLst>
          </p:cNvPr>
          <p:cNvSpPr/>
          <p:nvPr/>
        </p:nvSpPr>
        <p:spPr>
          <a:xfrm>
            <a:off x="907463" y="1803451"/>
            <a:ext cx="11191461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«Готов к труду и обороне» (ГТО) — это нормативная основа физического воспитания населения страны, нацеленная на развитие массового спорта.</a:t>
            </a:r>
          </a:p>
          <a:p>
            <a:pPr algn="just"/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ввести всесоюзные испытания «Готов к труду и обороне» поступило в 1930 году, а ещё через год был сформирован первый комплекс ГТО, включавший 21 норматив.</a:t>
            </a:r>
          </a:p>
          <a:p>
            <a:pPr algn="just"/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Возродили комплекс «Готов к труду и обороне» в 2014 году. Был утвержден новый перечень испытаний, разработаны нормативы, а также дизайн знаков отличия. Их три: золотой, бронзовый, серебряный.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EE1C73-E076-4F4A-AF32-BC3D9304FBB4}"/>
              </a:ext>
            </a:extLst>
          </p:cNvPr>
          <p:cNvSpPr/>
          <p:nvPr/>
        </p:nvSpPr>
        <p:spPr>
          <a:xfrm>
            <a:off x="1159058" y="1096147"/>
            <a:ext cx="490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ГТО?</a:t>
            </a:r>
          </a:p>
        </p:txBody>
      </p:sp>
    </p:spTree>
    <p:extLst>
      <p:ext uri="{BB962C8B-B14F-4D97-AF65-F5344CB8AC3E}">
        <p14:creationId xmlns:p14="http://schemas.microsoft.com/office/powerpoint/2010/main" val="362828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8FEAC-ABDF-4439-9C45-98049E458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1"/>
            <a:ext cx="12964234" cy="93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0A23F-F187-4F3C-93B4-332BDC6E3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6388" cy="9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966C9-0CD5-4551-BB78-3F40CE2E2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6388" cy="97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9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B6026-B94E-476A-A9BE-6B278C016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08019" cy="9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A35A6-17B9-41BD-A13B-AC02EF607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2745" cy="9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8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871CA-4BD7-4B3C-8950-E661BACE3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06388" cy="9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1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C71CE0-F086-43F1-A470-148A03DF28A9}"/>
              </a:ext>
            </a:extLst>
          </p:cNvPr>
          <p:cNvSpPr/>
          <p:nvPr/>
        </p:nvSpPr>
        <p:spPr>
          <a:xfrm>
            <a:off x="1081950" y="2554069"/>
            <a:ext cx="1084248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выполнить нормативы ГТО, нужно зарегистрироваться на сайте. Каждому участнику присваивается личный уникальный идентификационный номер. Заявку на выполнение испытаний можно подать в электронном виде или непосредственно в центре тестирования. Для допуска к испытаниям необходимо предоставить документ, удостоверяющий личность, и медицинский допуск от врача.</a:t>
            </a:r>
          </a:p>
          <a:p>
            <a:pPr algn="just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выполнения необходимого количества испытаний соответствующей ступени.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D5C116-AC92-4DDE-A3FA-13C1F0FBA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97" y="479214"/>
            <a:ext cx="8192819" cy="1219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200234-DA77-43D5-BC61-975099784994}"/>
              </a:ext>
            </a:extLst>
          </p:cNvPr>
          <p:cNvSpPr txBox="1"/>
          <p:nvPr/>
        </p:nvSpPr>
        <p:spPr>
          <a:xfrm>
            <a:off x="551879" y="755981"/>
            <a:ext cx="819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принять участие в комплексе ГТО?</a:t>
            </a:r>
          </a:p>
        </p:txBody>
      </p:sp>
    </p:spTree>
    <p:extLst>
      <p:ext uri="{BB962C8B-B14F-4D97-AF65-F5344CB8AC3E}">
        <p14:creationId xmlns:p14="http://schemas.microsoft.com/office/powerpoint/2010/main" val="306681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BE3F02-5715-4D2B-8C8D-E6D720DB2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06388" cy="9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FCBBE5-5FC3-4F6C-B1B9-C0E4F931CCDE}"/>
              </a:ext>
            </a:extLst>
          </p:cNvPr>
          <p:cNvSpPr/>
          <p:nvPr/>
        </p:nvSpPr>
        <p:spPr>
          <a:xfrm>
            <a:off x="680908" y="1433866"/>
            <a:ext cx="5160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это нужно?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0A953C-8EEF-4BBC-AF2D-861DDA30A79E}"/>
              </a:ext>
            </a:extLst>
          </p:cNvPr>
          <p:cNvSpPr/>
          <p:nvPr/>
        </p:nvSpPr>
        <p:spPr>
          <a:xfrm>
            <a:off x="471872" y="2851365"/>
            <a:ext cx="118199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сегодня нужно выполнять нормы ГТО — это прежде всего нужно вам самим. Для профилактики болезней, для улучшения самочувствия, и в конце концов — для лучшего будущего. Тренируясь для выполнения нормативов, вы вносите существенный вклад в своё здоровье и долголетие. </a:t>
            </a:r>
          </a:p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комплекса «Готов к труду и обороне» способствует улучшению физической подготовки жителей и в целом развитию массового спорта.</a:t>
            </a:r>
          </a:p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Абитуриенты, имеющие золотой знак ГТО, могут получить дополнительные баллы к ЕГЭ при поступлении в вуз. 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794A4-3983-4DA9-9A7C-A372B39B7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72" y="1239711"/>
            <a:ext cx="5369932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22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70F517-CDB9-4A8C-ACE1-C34751F927D7}"/>
              </a:ext>
            </a:extLst>
          </p:cNvPr>
          <p:cNvSpPr/>
          <p:nvPr/>
        </p:nvSpPr>
        <p:spPr>
          <a:xfrm>
            <a:off x="2674730" y="4148866"/>
            <a:ext cx="82185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3143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E79B03-78EF-4007-8663-2866917D0387}"/>
              </a:ext>
            </a:extLst>
          </p:cNvPr>
          <p:cNvSpPr/>
          <p:nvPr/>
        </p:nvSpPr>
        <p:spPr>
          <a:xfrm>
            <a:off x="789923" y="2061365"/>
            <a:ext cx="112113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награда, вручаемая участникам за успешное выполнение нормативов испытаний (тестов) в виде знаков отличия различного достоинства: бронзовый, серебряный и золотой (по аналогии с медалями в большом спорте) в каждой возрастной ступени комплекса ГТО.</a:t>
            </a:r>
          </a:p>
          <a:p>
            <a:pPr algn="just"/>
            <a:endParaRPr lang="ru-RU" sz="2400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05D8E-E298-40FB-8F80-99DC43342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23" y="1094167"/>
            <a:ext cx="7112222" cy="110771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327866-AA97-443D-B944-8A865F101100}"/>
              </a:ext>
            </a:extLst>
          </p:cNvPr>
          <p:cNvSpPr/>
          <p:nvPr/>
        </p:nvSpPr>
        <p:spPr>
          <a:xfrm>
            <a:off x="1146108" y="1294080"/>
            <a:ext cx="6558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отличия комплекса ГТО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478115-9319-453A-8BDE-F7D5B87DC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92" y="6054632"/>
            <a:ext cx="5290100" cy="28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9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003503-3CB1-4B47-A7AF-FF3B79981976}"/>
              </a:ext>
            </a:extLst>
          </p:cNvPr>
          <p:cNvSpPr/>
          <p:nvPr/>
        </p:nvSpPr>
        <p:spPr>
          <a:xfrm>
            <a:off x="1032617" y="3043583"/>
            <a:ext cx="105045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нормативы могут жители в возрасте от 6 лет и старше, систематически занимающиеся спортом, в том числе самостоятельно, и имеющие медицинский допуск. Комплекс ГТО включает в себя 11 возрастных групп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CFFDDB-B195-4D8B-978B-D42A9E52939E}"/>
              </a:ext>
            </a:extLst>
          </p:cNvPr>
          <p:cNvSpPr/>
          <p:nvPr/>
        </p:nvSpPr>
        <p:spPr>
          <a:xfrm>
            <a:off x="948951" y="1079147"/>
            <a:ext cx="7999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выполнить нормативы?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BD4A09-A9E4-4A1B-8091-FBF36153C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10" y="904155"/>
            <a:ext cx="710855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9" y="96929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953" y="354844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B7C23C-B505-4D06-B10C-8F6A8879F5F1}"/>
              </a:ext>
            </a:extLst>
          </p:cNvPr>
          <p:cNvSpPr/>
          <p:nvPr/>
        </p:nvSpPr>
        <p:spPr>
          <a:xfrm>
            <a:off x="404901" y="2890335"/>
            <a:ext cx="12787727" cy="51706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ступень — мальчики и девочки от 6 до 8 лет включительно (1-2 класс);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ступень — мальчики и девочки от 9 до 10 лет включительно (3-4 класс); 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ступень — мальчики и девочки от 11 до 12 лет включительно (5-6 класс);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ступень — юноши и девушки от 13 до 15 лет включительно (7-9 класс);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ступень — юноши и девушки от 16 до 17 лет включительно (10-11 класс);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ступень — мужчины и женщины от 18 до 29 лет включительно;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ступень — мужчины и женщины от 30 до 39 лет включительно;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ступень — мужчины и женщины от 40 до 49 лет включительно;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ступень — мужчины и женщины от 50 до 59 лет включительно;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ступень — мужчины и женщины от 60 до 69 лет включительно;</a:t>
            </a:r>
          </a:p>
          <a:p>
            <a:pPr algn="just"/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ступень — мужчины и женщины 70 лет и старше. </a:t>
            </a:r>
            <a:endParaRPr lang="ru-RU" sz="30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72487B7-52AE-43CA-A2A3-89E0654ADA28}"/>
              </a:ext>
            </a:extLst>
          </p:cNvPr>
          <p:cNvSpPr/>
          <p:nvPr/>
        </p:nvSpPr>
        <p:spPr>
          <a:xfrm>
            <a:off x="404901" y="2922104"/>
            <a:ext cx="12149493" cy="5446644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785FA0-DE72-4226-9496-1F499E985E0F}"/>
              </a:ext>
            </a:extLst>
          </p:cNvPr>
          <p:cNvSpPr/>
          <p:nvPr/>
        </p:nvSpPr>
        <p:spPr>
          <a:xfrm>
            <a:off x="476409" y="1383265"/>
            <a:ext cx="7640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ГТО содержит 11 ступеней: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76C280E-B064-46DF-A032-18D43B1A7794}"/>
              </a:ext>
            </a:extLst>
          </p:cNvPr>
          <p:cNvSpPr/>
          <p:nvPr/>
        </p:nvSpPr>
        <p:spPr>
          <a:xfrm>
            <a:off x="218661" y="1172816"/>
            <a:ext cx="8139868" cy="1033671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0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5530B-19A9-4CE5-BB35-34A8D5990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6388" cy="99192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C1BCE0-692E-43D3-AE71-DAB6A0A3FD0F}"/>
              </a:ext>
            </a:extLst>
          </p:cNvPr>
          <p:cNvSpPr/>
          <p:nvPr/>
        </p:nvSpPr>
        <p:spPr>
          <a:xfrm>
            <a:off x="3984212" y="567620"/>
            <a:ext cx="5475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испытаний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6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56DE07-704A-4938-8C0A-C510A9965DD5}"/>
              </a:ext>
            </a:extLst>
          </p:cNvPr>
          <p:cNvSpPr/>
          <p:nvPr/>
        </p:nvSpPr>
        <p:spPr>
          <a:xfrm>
            <a:off x="649801" y="1407041"/>
            <a:ext cx="6209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короткие дистанции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B1B5EA-7152-4EFF-BE45-26F2287AAA44}"/>
              </a:ext>
            </a:extLst>
          </p:cNvPr>
          <p:cNvSpPr/>
          <p:nvPr/>
        </p:nvSpPr>
        <p:spPr>
          <a:xfrm>
            <a:off x="554242" y="2876375"/>
            <a:ext cx="101800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проводится по дорожкам стадиона или на любой ровной площадке с твёрдым покрытием. </a:t>
            </a:r>
          </a:p>
          <a:p>
            <a:pPr algn="just"/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30 метров выполняется с высокого старта, бег на 60 и 100 метров – с низкого или высокого старта.</a:t>
            </a:r>
          </a:p>
          <a:p>
            <a:pPr algn="just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стартуют по 2-4 человека.</a:t>
            </a:r>
          </a:p>
          <a:p>
            <a:pPr algn="just"/>
            <a:b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1201C5-BF03-42C6-991D-6B8E559BE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42" y="1276072"/>
            <a:ext cx="6266858" cy="1042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4F1CA-D23B-42B2-A474-BCBC653D4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49" y="6387330"/>
            <a:ext cx="2347288" cy="23288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636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0336C9-87B5-4AA3-AB57-733FD50E1EC6}"/>
              </a:ext>
            </a:extLst>
          </p:cNvPr>
          <p:cNvSpPr/>
          <p:nvPr/>
        </p:nvSpPr>
        <p:spPr>
          <a:xfrm>
            <a:off x="405580" y="2590583"/>
            <a:ext cx="9024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выносливость проводится по беговой дорожке стадиона или любой ровной местности. Испытание выполняется из положения высокого старта. Группа участников выстраивается за 3 метра до стартовой линии. Помощник стартера называет участника, тот называет свой номер.</a:t>
            </a: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«На старт!» участники занимают свои места перед линией старта. После выстрела стартера из пистолета или команды «Марш!» они начинают бег.</a:t>
            </a: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беге участникам запрещается наступать на линию бровки с левой стороны, что приведет к сокращению дистанции и переходить на шаг </a:t>
            </a:r>
            <a:endParaRPr lang="ru-RU" sz="2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603BBF-70A8-4BCE-A916-99A6210C3F7D}"/>
              </a:ext>
            </a:extLst>
          </p:cNvPr>
          <p:cNvSpPr/>
          <p:nvPr/>
        </p:nvSpPr>
        <p:spPr>
          <a:xfrm>
            <a:off x="826052" y="1246205"/>
            <a:ext cx="556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длинные дистанции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CA11E1-95AF-4437-BB75-147155D3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04" y="6679786"/>
            <a:ext cx="2329632" cy="23475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36616B-2D88-4B69-8BB5-67BC95A40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90" y="1048117"/>
            <a:ext cx="598450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51" y="354844"/>
            <a:ext cx="1920242" cy="1964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075" y="612758"/>
            <a:ext cx="2034441" cy="1448607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67CC52-1848-4B5F-9391-7976868EECE7}"/>
              </a:ext>
            </a:extLst>
          </p:cNvPr>
          <p:cNvSpPr/>
          <p:nvPr/>
        </p:nvSpPr>
        <p:spPr>
          <a:xfrm>
            <a:off x="407643" y="2486590"/>
            <a:ext cx="97721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Челночный бег проводится на любой ровной площадке с твёрдым покрытием, обеспечивающим хорошее сцепление с обувью.</a:t>
            </a:r>
          </a:p>
          <a:p>
            <a:pPr algn="just"/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выполняются на ровной площадке с размеченными линиями старта и финиша. Ширина линии старта и финиша входит в отрезок 10 метров.</a:t>
            </a:r>
          </a:p>
          <a:p>
            <a:pPr algn="just"/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«Марш» обучаемый должен пробежать 10 метров, коснуться площадки за линией поворота любой частью тела, повернуться кругом, пробежать, таким образом, еще два отрезка по 10 метров. Рекомендуется осуществлять тестирование в соревновательной борьбе, стартуют минимум по два человека.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A426C1-330E-40B4-BCB0-52745C31CA74}"/>
              </a:ext>
            </a:extLst>
          </p:cNvPr>
          <p:cNvSpPr/>
          <p:nvPr/>
        </p:nvSpPr>
        <p:spPr>
          <a:xfrm>
            <a:off x="486736" y="854162"/>
            <a:ext cx="6312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Челночный бег 3х10 метров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210522-E61A-44BD-BAE9-7FF0184EB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63" y="686852"/>
            <a:ext cx="6721428" cy="1042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D97D18-A862-4561-86CE-26EC02441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57" y="6410329"/>
            <a:ext cx="2235675" cy="22010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05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1660</Words>
  <Application>Microsoft Office PowerPoint</Application>
  <PresentationFormat>Произвольный</PresentationFormat>
  <Paragraphs>111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Rubin</dc:creator>
  <cp:lastModifiedBy>Rubin</cp:lastModifiedBy>
  <cp:revision>17</cp:revision>
  <dcterms:modified xsi:type="dcterms:W3CDTF">2021-08-25T05:33:10Z</dcterms:modified>
</cp:coreProperties>
</file>